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1"/>
  </p:notesMasterIdLst>
  <p:sldIdLst>
    <p:sldId id="256" r:id="rId2"/>
    <p:sldId id="575" r:id="rId3"/>
    <p:sldId id="589" r:id="rId4"/>
    <p:sldId id="596" r:id="rId5"/>
    <p:sldId id="590" r:id="rId6"/>
    <p:sldId id="591" r:id="rId7"/>
    <p:sldId id="592" r:id="rId8"/>
    <p:sldId id="593" r:id="rId9"/>
    <p:sldId id="594" r:id="rId10"/>
    <p:sldId id="588" r:id="rId11"/>
    <p:sldId id="586" r:id="rId12"/>
    <p:sldId id="601" r:id="rId13"/>
    <p:sldId id="576" r:id="rId14"/>
    <p:sldId id="577" r:id="rId15"/>
    <p:sldId id="578" r:id="rId16"/>
    <p:sldId id="579" r:id="rId17"/>
    <p:sldId id="580" r:id="rId18"/>
    <p:sldId id="581" r:id="rId19"/>
    <p:sldId id="582" r:id="rId20"/>
    <p:sldId id="583" r:id="rId21"/>
    <p:sldId id="584" r:id="rId22"/>
    <p:sldId id="597" r:id="rId23"/>
    <p:sldId id="585" r:id="rId24"/>
    <p:sldId id="598" r:id="rId25"/>
    <p:sldId id="599" r:id="rId26"/>
    <p:sldId id="600" r:id="rId27"/>
    <p:sldId id="602" r:id="rId28"/>
    <p:sldId id="603" r:id="rId29"/>
    <p:sldId id="604" r:id="rId30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925"/>
    <p:restoredTop sz="96208"/>
  </p:normalViewPr>
  <p:slideViewPr>
    <p:cSldViewPr showGuides="1">
      <p:cViewPr varScale="1">
        <p:scale>
          <a:sx n="120" d="100"/>
          <a:sy n="120" d="100"/>
        </p:scale>
        <p:origin x="312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2079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104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>
            <a:extLst>
              <a:ext uri="{FF2B5EF4-FFF2-40B4-BE49-F238E27FC236}">
                <a16:creationId xmlns:a16="http://schemas.microsoft.com/office/drawing/2014/main" id="{C5E887D4-9867-2147-8F1C-113AB606FFB8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  <a:ea typeface="ＭＳ Ｐゴシック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7347" name="Rectangle 3">
            <a:extLst>
              <a:ext uri="{FF2B5EF4-FFF2-40B4-BE49-F238E27FC236}">
                <a16:creationId xmlns:a16="http://schemas.microsoft.com/office/drawing/2014/main" id="{2DA60845-5ABD-E64D-A455-64B013F384EA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ea typeface="ＭＳ Ｐゴシック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316" name="Rectangle 4">
            <a:extLst>
              <a:ext uri="{FF2B5EF4-FFF2-40B4-BE49-F238E27FC236}">
                <a16:creationId xmlns:a16="http://schemas.microsoft.com/office/drawing/2014/main" id="{9C85E30D-E9BC-4B43-B3A8-DB0127A4E1F5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7349" name="Rectangle 5">
            <a:extLst>
              <a:ext uri="{FF2B5EF4-FFF2-40B4-BE49-F238E27FC236}">
                <a16:creationId xmlns:a16="http://schemas.microsoft.com/office/drawing/2014/main" id="{B92FF0BA-50A1-1548-A1AE-204E06CF5134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7350" name="Rectangle 6">
            <a:extLst>
              <a:ext uri="{FF2B5EF4-FFF2-40B4-BE49-F238E27FC236}">
                <a16:creationId xmlns:a16="http://schemas.microsoft.com/office/drawing/2014/main" id="{2A4B1EEB-328E-0649-B3E6-A976F5A356B2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  <a:ea typeface="ＭＳ Ｐゴシック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7351" name="Rectangle 7">
            <a:extLst>
              <a:ext uri="{FF2B5EF4-FFF2-40B4-BE49-F238E27FC236}">
                <a16:creationId xmlns:a16="http://schemas.microsoft.com/office/drawing/2014/main" id="{E5FAEE97-997B-704C-869B-5F6647C536F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1702FB39-637F-C54D-BBBB-DC8D4B7FCDA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Arial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7">
            <a:extLst>
              <a:ext uri="{FF2B5EF4-FFF2-40B4-BE49-F238E27FC236}">
                <a16:creationId xmlns:a16="http://schemas.microsoft.com/office/drawing/2014/main" id="{71C97E3F-D6E3-BD4C-9AC8-CF6621EA77B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735FD9B-66BA-9545-A757-FCE86658BFFD}" type="slidenum">
              <a:rPr lang="en-US" altLang="en-US" sz="1200" smtClean="0"/>
              <a:pPr/>
              <a:t>1</a:t>
            </a:fld>
            <a:endParaRPr lang="en-US" altLang="en-US" sz="1200"/>
          </a:p>
        </p:txBody>
      </p:sp>
      <p:sp>
        <p:nvSpPr>
          <p:cNvPr id="15362" name="Rectangle 2">
            <a:extLst>
              <a:ext uri="{FF2B5EF4-FFF2-40B4-BE49-F238E27FC236}">
                <a16:creationId xmlns:a16="http://schemas.microsoft.com/office/drawing/2014/main" id="{64A82AA9-89E4-B94D-9A6F-EC0F2F883A2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3" name="Rectangle 3">
            <a:extLst>
              <a:ext uri="{FF2B5EF4-FFF2-40B4-BE49-F238E27FC236}">
                <a16:creationId xmlns:a16="http://schemas.microsoft.com/office/drawing/2014/main" id="{3528CAC4-D370-8D4F-A314-61DDD34B5DD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mainstream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46241EDC-2865-A747-B842-EEF54D4AA3A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F17F9317-78C0-1345-A5D8-C1BF9A8782E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7B06EE42-BF7F-FA49-ACF3-4E67188640C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975391-E406-2945-827D-BC6F94C9CAD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384623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A5F56452-97ED-E943-83A9-793B21FAB77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979C5B02-10A0-2D48-95B3-ED1D961B2A7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117C07E9-F1CA-4248-A16B-C9753647A1D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B6FAF73-71DC-D545-B108-7067DF617A8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22191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87A57729-EDD4-D545-9CC3-BB0043B8658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766C85B5-B847-1049-B3FB-1E35004EE32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05F56EF0-1612-524D-8F0B-960953D7DB9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2FB62BF-191B-B542-8945-6BD69A504F6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980449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EAB24DA2-4660-DE42-998F-13B29D0476D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9C4A88B8-9322-B546-B98F-C41E6EE723E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46F75BFC-2309-824B-9338-714A82CC578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EF15594-024E-8B41-984A-44AF0CBD7F8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297436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EDBC6CE2-94FC-8641-959E-9619569AC36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2CFAC5A9-0E3D-2E45-96D2-D8F91C1F4E1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E2C9C861-B7A5-824C-82DC-9A36825F8A9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0D78F6-D6A7-FE43-91C6-7DBF3AA1D95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339016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E82C9B1-C660-7947-B191-35335B52DDF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60402CF-E787-3E41-804F-A6005EBB193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111A0C9-5E3C-244B-BB0B-54DECD37CDD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46DF1D4-D097-2247-8945-BC79284FF7D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09049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3CB480CC-F265-C14E-BB49-B44A4DEB932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5C5C94DE-6724-4447-A0A3-F4E3FDB38CE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2C348E0D-3C0B-6549-B0C8-6295D08C5F0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6031437-147A-DD4E-AD9A-B5DD4F379D8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463429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1B9C2DA8-F5F8-3544-83E6-9607F0911A4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C1A754A0-3136-7148-9AF9-1713F35DC20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778B743F-FD74-EA49-B0DA-D882F7E119D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A152728-38AD-A946-B621-DB0EB6F60EC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182653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1ABCA347-658E-B640-BB83-D9DA3E10CBC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AF169303-F62F-5440-8D09-89411CF691A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7968C92B-990C-EB47-9B3C-D3070DBB9D8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FDF7EEF-57A0-A74A-9996-9516F1773C0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183732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B0D540B-0328-744D-8689-08C4F149D8C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21AD6B4-62A8-9340-A5B1-75394643991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BB4E68C-1E3C-D341-824E-06FC10DCDD5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9004C95-E6EB-7C49-AC0A-520119162FC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726222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94EB47-D51B-F144-A869-D4220784064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007F815-9384-8142-8F06-B929C415BF3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0318556-DA91-2943-8C03-CAAEC9D2ADD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453188-538B-C647-B9D3-DA3E1497D5A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059606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F79B0DEC-42DA-6044-8E42-8E80530CF25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A1FEC676-7569-244B-B602-BF5FEA5DD7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30A5F7B9-35B4-214F-93BE-B09C2DCA1169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latin typeface="Arial" charset="0"/>
                <a:ea typeface="ＭＳ Ｐゴシック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36EDDA69-6C6B-9F4E-9787-E4B0FD01027E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latin typeface="Arial" charset="0"/>
                <a:ea typeface="ＭＳ Ｐゴシック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B156AB33-2306-BA44-B8E6-E0FDE7D0120A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/>
            </a:lvl1pPr>
          </a:lstStyle>
          <a:p>
            <a:pPr>
              <a:defRPr/>
            </a:pPr>
            <a:fld id="{92E2F5F5-A886-CA4A-9CC3-5A1E63804DD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Arial" charset="0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Arial" charset="0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Arial" charset="0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Arial" charset="0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Arial" charset="0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Arial" charset="0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Arial" charset="0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Arial" charset="0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2">
            <a:extLst>
              <a:ext uri="{FF2B5EF4-FFF2-40B4-BE49-F238E27FC236}">
                <a16:creationId xmlns:a16="http://schemas.microsoft.com/office/drawing/2014/main" id="{3910249F-5DD6-7241-87FB-9C2B5C53AD00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685800" y="1501775"/>
            <a:ext cx="7772400" cy="1470025"/>
          </a:xfrm>
        </p:spPr>
        <p:txBody>
          <a:bodyPr/>
          <a:lstStyle/>
          <a:p>
            <a:pPr eaLnBrk="1" hangingPunct="1"/>
            <a:r>
              <a:rPr lang="en-US" altLang="en-US" dirty="0"/>
              <a:t>Project </a:t>
            </a:r>
            <a:r>
              <a:rPr lang="en-US" altLang="en-US" dirty="0" err="1"/>
              <a:t>organisation</a:t>
            </a:r>
            <a:endParaRPr lang="en-US" altLang="en-US" dirty="0"/>
          </a:p>
        </p:txBody>
      </p:sp>
      <p:sp>
        <p:nvSpPr>
          <p:cNvPr id="14338" name="Subtitle 2">
            <a:extLst>
              <a:ext uri="{FF2B5EF4-FFF2-40B4-BE49-F238E27FC236}">
                <a16:creationId xmlns:a16="http://schemas.microsoft.com/office/drawing/2014/main" id="{149A05E7-3E7D-FE4A-ABA2-785AD05D17A1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en-US"/>
              <a:t>Complex Human Data Summer School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B712D-BC3B-724B-88B6-FCAAFC048E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 just Dani!</a:t>
            </a:r>
          </a:p>
        </p:txBody>
      </p:sp>
    </p:spTree>
    <p:extLst>
      <p:ext uri="{BB962C8B-B14F-4D97-AF65-F5344CB8AC3E}">
        <p14:creationId xmlns:p14="http://schemas.microsoft.com/office/powerpoint/2010/main" val="19722988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2E1B3-8ACA-A04A-9BE1-E8EA8802B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of my folders from 2010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B77B69-A614-E447-B8F7-D8278CC6BB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837" y="0"/>
            <a:ext cx="80743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665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F13233-7F9D-C04B-8701-2C70DF6210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4000" dirty="0"/>
              <a:t>File organization and naming are powerful weapons against chaos</a:t>
            </a:r>
            <a:br>
              <a:rPr lang="en-US" sz="4000" dirty="0"/>
            </a:br>
            <a:endParaRPr lang="en-US" sz="4000" dirty="0"/>
          </a:p>
          <a:p>
            <a:pPr lvl="1" algn="r"/>
            <a:r>
              <a:rPr lang="en-US" dirty="0"/>
              <a:t>Jenny Bryan           </a:t>
            </a:r>
          </a:p>
        </p:txBody>
      </p:sp>
    </p:spTree>
    <p:extLst>
      <p:ext uri="{BB962C8B-B14F-4D97-AF65-F5344CB8AC3E}">
        <p14:creationId xmlns:p14="http://schemas.microsoft.com/office/powerpoint/2010/main" val="24066844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Title 1">
            <a:extLst>
              <a:ext uri="{FF2B5EF4-FFF2-40B4-BE49-F238E27FC236}">
                <a16:creationId xmlns:a16="http://schemas.microsoft.com/office/drawing/2014/main" id="{606F08FC-FD06-7640-AAA6-3AF9D0A24F8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err="1"/>
              <a:t>newproject</a:t>
            </a:r>
            <a:r>
              <a:rPr lang="en-US" altLang="en-US" dirty="0"/>
              <a:t> template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5FDFB3D-C928-174D-B8E3-35547DF3C1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4060484"/>
            <a:ext cx="8229600" cy="1630363"/>
          </a:xfrm>
        </p:spPr>
        <p:txBody>
          <a:bodyPr/>
          <a:lstStyle/>
          <a:p>
            <a:r>
              <a:rPr lang="en-US" dirty="0"/>
              <a:t>Exercise: </a:t>
            </a:r>
          </a:p>
          <a:p>
            <a:pPr lvl="1"/>
            <a:r>
              <a:rPr lang="en-US" dirty="0"/>
              <a:t>Use this template to create a new repository called </a:t>
            </a:r>
            <a:r>
              <a:rPr lang="en-US" dirty="0" err="1"/>
              <a:t>pitchmemory</a:t>
            </a:r>
            <a:endParaRPr lang="en-US" dirty="0"/>
          </a:p>
          <a:p>
            <a:pPr lvl="1"/>
            <a:r>
              <a:rPr lang="en-US" dirty="0"/>
              <a:t>Clone the repository inside your CHDS folder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891B8D-234B-DC46-A272-41BEF75C61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95400"/>
            <a:ext cx="9144000" cy="2430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4344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6352B-3FF5-3343-9724-C401CA838C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/>
          <a:lstStyle/>
          <a:p>
            <a:r>
              <a:rPr lang="en-US" dirty="0"/>
              <a:t>Folder structure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30BA97-97EC-0D45-AB6D-9B6B2F73D6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371600"/>
            <a:ext cx="2999902" cy="4648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168067C-38D2-6743-8B3A-6634841695BD}"/>
              </a:ext>
            </a:extLst>
          </p:cNvPr>
          <p:cNvSpPr/>
          <p:nvPr/>
        </p:nvSpPr>
        <p:spPr bwMode="auto">
          <a:xfrm>
            <a:off x="304800" y="3200400"/>
            <a:ext cx="3505200" cy="495300"/>
          </a:xfrm>
          <a:prstGeom prst="rect">
            <a:avLst/>
          </a:prstGeom>
          <a:noFill/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5758D7-0713-1B4C-929B-729DD1616320}"/>
              </a:ext>
            </a:extLst>
          </p:cNvPr>
          <p:cNvSpPr txBox="1"/>
          <p:nvPr/>
        </p:nvSpPr>
        <p:spPr>
          <a:xfrm>
            <a:off x="4800600" y="2819400"/>
            <a:ext cx="2819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Contains a subfolder for each experiment</a:t>
            </a:r>
          </a:p>
        </p:txBody>
      </p:sp>
    </p:spTree>
    <p:extLst>
      <p:ext uri="{BB962C8B-B14F-4D97-AF65-F5344CB8AC3E}">
        <p14:creationId xmlns:p14="http://schemas.microsoft.com/office/powerpoint/2010/main" val="18248360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4813140-0B73-B643-B6AA-A4CF2EB970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933629"/>
            <a:ext cx="3492500" cy="61722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7F6352B-3FF5-3343-9724-C401CA838C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/>
          <a:lstStyle/>
          <a:p>
            <a:r>
              <a:rPr lang="en-US" dirty="0"/>
              <a:t>Folder structure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168067C-38D2-6743-8B3A-6634841695BD}"/>
              </a:ext>
            </a:extLst>
          </p:cNvPr>
          <p:cNvSpPr/>
          <p:nvPr/>
        </p:nvSpPr>
        <p:spPr bwMode="auto">
          <a:xfrm>
            <a:off x="533400" y="3181350"/>
            <a:ext cx="2209800" cy="1238250"/>
          </a:xfrm>
          <a:prstGeom prst="rect">
            <a:avLst/>
          </a:prstGeom>
          <a:noFill/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5758D7-0713-1B4C-929B-729DD1616320}"/>
              </a:ext>
            </a:extLst>
          </p:cNvPr>
          <p:cNvSpPr txBox="1"/>
          <p:nvPr/>
        </p:nvSpPr>
        <p:spPr>
          <a:xfrm>
            <a:off x="4320215" y="3181350"/>
            <a:ext cx="3810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Each experiment folder has subfolders for data and source code</a:t>
            </a:r>
          </a:p>
        </p:txBody>
      </p:sp>
    </p:spTree>
    <p:extLst>
      <p:ext uri="{BB962C8B-B14F-4D97-AF65-F5344CB8AC3E}">
        <p14:creationId xmlns:p14="http://schemas.microsoft.com/office/powerpoint/2010/main" val="27435763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6352B-3FF5-3343-9724-C401CA838C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/>
          <a:lstStyle/>
          <a:p>
            <a:r>
              <a:rPr lang="en-US" dirty="0"/>
              <a:t>Folder structure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30BA97-97EC-0D45-AB6D-9B6B2F73D6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371600"/>
            <a:ext cx="2999902" cy="4648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168067C-38D2-6743-8B3A-6634841695BD}"/>
              </a:ext>
            </a:extLst>
          </p:cNvPr>
          <p:cNvSpPr/>
          <p:nvPr/>
        </p:nvSpPr>
        <p:spPr bwMode="auto">
          <a:xfrm>
            <a:off x="204551" y="4876800"/>
            <a:ext cx="3505200" cy="495300"/>
          </a:xfrm>
          <a:prstGeom prst="rect">
            <a:avLst/>
          </a:prstGeom>
          <a:noFill/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5758D7-0713-1B4C-929B-729DD1616320}"/>
              </a:ext>
            </a:extLst>
          </p:cNvPr>
          <p:cNvSpPr txBox="1"/>
          <p:nvPr/>
        </p:nvSpPr>
        <p:spPr>
          <a:xfrm>
            <a:off x="4953000" y="4708951"/>
            <a:ext cx="2819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Scripts for cleaning the data</a:t>
            </a:r>
          </a:p>
        </p:txBody>
      </p:sp>
    </p:spTree>
    <p:extLst>
      <p:ext uri="{BB962C8B-B14F-4D97-AF65-F5344CB8AC3E}">
        <p14:creationId xmlns:p14="http://schemas.microsoft.com/office/powerpoint/2010/main" val="2959906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6352B-3FF5-3343-9724-C401CA838C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/>
          <a:lstStyle/>
          <a:p>
            <a:r>
              <a:rPr lang="en-US" dirty="0"/>
              <a:t>Folder structure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30BA97-97EC-0D45-AB6D-9B6B2F73D6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371600"/>
            <a:ext cx="2999902" cy="4648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168067C-38D2-6743-8B3A-6634841695BD}"/>
              </a:ext>
            </a:extLst>
          </p:cNvPr>
          <p:cNvSpPr/>
          <p:nvPr/>
        </p:nvSpPr>
        <p:spPr bwMode="auto">
          <a:xfrm>
            <a:off x="204551" y="1981200"/>
            <a:ext cx="3505200" cy="495300"/>
          </a:xfrm>
          <a:prstGeom prst="rect">
            <a:avLst/>
          </a:prstGeom>
          <a:noFill/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5758D7-0713-1B4C-929B-729DD1616320}"/>
              </a:ext>
            </a:extLst>
          </p:cNvPr>
          <p:cNvSpPr txBox="1"/>
          <p:nvPr/>
        </p:nvSpPr>
        <p:spPr>
          <a:xfrm>
            <a:off x="4953000" y="1905000"/>
            <a:ext cx="2819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Cleaned data files</a:t>
            </a:r>
          </a:p>
        </p:txBody>
      </p:sp>
    </p:spTree>
    <p:extLst>
      <p:ext uri="{BB962C8B-B14F-4D97-AF65-F5344CB8AC3E}">
        <p14:creationId xmlns:p14="http://schemas.microsoft.com/office/powerpoint/2010/main" val="23168114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6352B-3FF5-3343-9724-C401CA838C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/>
          <a:lstStyle/>
          <a:p>
            <a:r>
              <a:rPr lang="en-US" dirty="0"/>
              <a:t>Folder structure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30BA97-97EC-0D45-AB6D-9B6B2F73D6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371600"/>
            <a:ext cx="2999902" cy="4648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168067C-38D2-6743-8B3A-6634841695BD}"/>
              </a:ext>
            </a:extLst>
          </p:cNvPr>
          <p:cNvSpPr/>
          <p:nvPr/>
        </p:nvSpPr>
        <p:spPr bwMode="auto">
          <a:xfrm>
            <a:off x="204551" y="1409700"/>
            <a:ext cx="3505200" cy="495300"/>
          </a:xfrm>
          <a:prstGeom prst="rect">
            <a:avLst/>
          </a:prstGeom>
          <a:noFill/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5758D7-0713-1B4C-929B-729DD1616320}"/>
              </a:ext>
            </a:extLst>
          </p:cNvPr>
          <p:cNvSpPr txBox="1"/>
          <p:nvPr/>
        </p:nvSpPr>
        <p:spPr>
          <a:xfrm>
            <a:off x="5181600" y="1238071"/>
            <a:ext cx="3352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Scripts for exploratory analyses and statistical tests</a:t>
            </a:r>
          </a:p>
        </p:txBody>
      </p:sp>
    </p:spTree>
    <p:extLst>
      <p:ext uri="{BB962C8B-B14F-4D97-AF65-F5344CB8AC3E}">
        <p14:creationId xmlns:p14="http://schemas.microsoft.com/office/powerpoint/2010/main" val="12766078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6352B-3FF5-3343-9724-C401CA838C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/>
          <a:lstStyle/>
          <a:p>
            <a:r>
              <a:rPr lang="en-US" dirty="0"/>
              <a:t>Folder structure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30BA97-97EC-0D45-AB6D-9B6B2F73D6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371600"/>
            <a:ext cx="2999902" cy="4648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168067C-38D2-6743-8B3A-6634841695BD}"/>
              </a:ext>
            </a:extLst>
          </p:cNvPr>
          <p:cNvSpPr/>
          <p:nvPr/>
        </p:nvSpPr>
        <p:spPr bwMode="auto">
          <a:xfrm>
            <a:off x="304800" y="3718737"/>
            <a:ext cx="3505200" cy="495300"/>
          </a:xfrm>
          <a:prstGeom prst="rect">
            <a:avLst/>
          </a:prstGeom>
          <a:noFill/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5758D7-0713-1B4C-929B-729DD1616320}"/>
              </a:ext>
            </a:extLst>
          </p:cNvPr>
          <p:cNvSpPr txBox="1"/>
          <p:nvPr/>
        </p:nvSpPr>
        <p:spPr>
          <a:xfrm>
            <a:off x="4953000" y="3550888"/>
            <a:ext cx="3352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Models (if this is a modelling project)</a:t>
            </a:r>
          </a:p>
        </p:txBody>
      </p:sp>
    </p:spTree>
    <p:extLst>
      <p:ext uri="{BB962C8B-B14F-4D97-AF65-F5344CB8AC3E}">
        <p14:creationId xmlns:p14="http://schemas.microsoft.com/office/powerpoint/2010/main" val="42882207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Title 1">
            <a:extLst>
              <a:ext uri="{FF2B5EF4-FFF2-40B4-BE49-F238E27FC236}">
                <a16:creationId xmlns:a16="http://schemas.microsoft.com/office/drawing/2014/main" id="{606F08FC-FD06-7640-AAA6-3AF9D0A24F8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Why workflow matters</a:t>
            </a:r>
          </a:p>
        </p:txBody>
      </p:sp>
      <p:sp>
        <p:nvSpPr>
          <p:cNvPr id="26626" name="Content Placeholder 2">
            <a:extLst>
              <a:ext uri="{FF2B5EF4-FFF2-40B4-BE49-F238E27FC236}">
                <a16:creationId xmlns:a16="http://schemas.microsoft.com/office/drawing/2014/main" id="{8DF4A131-62CE-5E4C-B18B-33CC8A2D50C6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A good workflow</a:t>
            </a:r>
          </a:p>
          <a:p>
            <a:pPr lvl="1"/>
            <a:r>
              <a:rPr lang="en-US" altLang="en-US" dirty="0">
                <a:ea typeface="Arial" panose="020B0604020202020204" pitchFamily="34" charset="0"/>
              </a:rPr>
              <a:t>saves time in the long run</a:t>
            </a:r>
          </a:p>
          <a:p>
            <a:pPr lvl="1"/>
            <a:r>
              <a:rPr lang="en-US" altLang="en-US" dirty="0">
                <a:ea typeface="Arial" panose="020B0604020202020204" pitchFamily="34" charset="0"/>
              </a:rPr>
              <a:t>helps you avoid errors </a:t>
            </a:r>
          </a:p>
          <a:p>
            <a:pPr lvl="1"/>
            <a:r>
              <a:rPr lang="en-US" altLang="en-US" dirty="0">
                <a:ea typeface="Arial" panose="020B0604020202020204" pitchFamily="34" charset="0"/>
              </a:rPr>
              <a:t>makes it easy for others to reproduce your work</a:t>
            </a:r>
          </a:p>
          <a:p>
            <a:pPr lvl="1"/>
            <a:endParaRPr lang="en-US" altLang="en-US" dirty="0">
              <a:ea typeface="Arial" panose="020B0604020202020204" pitchFamily="34" charset="0"/>
            </a:endParaRPr>
          </a:p>
          <a:p>
            <a:r>
              <a:rPr lang="en-US" altLang="en-US" dirty="0">
                <a:ea typeface="Arial" panose="020B0604020202020204" pitchFamily="34" charset="0"/>
              </a:rPr>
              <a:t>Folder organization is critical for all of these things</a:t>
            </a:r>
          </a:p>
          <a:p>
            <a:endParaRPr lang="en-US" alt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6352B-3FF5-3343-9724-C401CA838C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/>
          <a:lstStyle/>
          <a:p>
            <a:r>
              <a:rPr lang="en-US" dirty="0"/>
              <a:t>Folder structure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30BA97-97EC-0D45-AB6D-9B6B2F73D6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371600"/>
            <a:ext cx="2999902" cy="4648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168067C-38D2-6743-8B3A-6634841695BD}"/>
              </a:ext>
            </a:extLst>
          </p:cNvPr>
          <p:cNvSpPr/>
          <p:nvPr/>
        </p:nvSpPr>
        <p:spPr bwMode="auto">
          <a:xfrm>
            <a:off x="204551" y="5486400"/>
            <a:ext cx="3505200" cy="495300"/>
          </a:xfrm>
          <a:prstGeom prst="rect">
            <a:avLst/>
          </a:prstGeom>
          <a:noFill/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5758D7-0713-1B4C-929B-729DD1616320}"/>
              </a:ext>
            </a:extLst>
          </p:cNvPr>
          <p:cNvSpPr txBox="1"/>
          <p:nvPr/>
        </p:nvSpPr>
        <p:spPr>
          <a:xfrm>
            <a:off x="4876800" y="5558135"/>
            <a:ext cx="381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Manuscripts, talks, posters</a:t>
            </a:r>
          </a:p>
        </p:txBody>
      </p:sp>
    </p:spTree>
    <p:extLst>
      <p:ext uri="{BB962C8B-B14F-4D97-AF65-F5344CB8AC3E}">
        <p14:creationId xmlns:p14="http://schemas.microsoft.com/office/powerpoint/2010/main" val="35714952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6352B-3FF5-3343-9724-C401CA838C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/>
          <a:lstStyle/>
          <a:p>
            <a:r>
              <a:rPr lang="en-US" dirty="0"/>
              <a:t>Folder structure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30BA97-97EC-0D45-AB6D-9B6B2F73D6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371600"/>
            <a:ext cx="2999902" cy="4648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168067C-38D2-6743-8B3A-6634841695BD}"/>
              </a:ext>
            </a:extLst>
          </p:cNvPr>
          <p:cNvSpPr/>
          <p:nvPr/>
        </p:nvSpPr>
        <p:spPr bwMode="auto">
          <a:xfrm>
            <a:off x="304800" y="2569517"/>
            <a:ext cx="3505200" cy="495300"/>
          </a:xfrm>
          <a:prstGeom prst="rect">
            <a:avLst/>
          </a:prstGeom>
          <a:noFill/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5758D7-0713-1B4C-929B-729DD1616320}"/>
              </a:ext>
            </a:extLst>
          </p:cNvPr>
          <p:cNvSpPr txBox="1"/>
          <p:nvPr/>
        </p:nvSpPr>
        <p:spPr>
          <a:xfrm>
            <a:off x="4953000" y="2286000"/>
            <a:ext cx="3810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Used if you want to turn your project into a GitHub pages website</a:t>
            </a:r>
          </a:p>
        </p:txBody>
      </p:sp>
    </p:spTree>
    <p:extLst>
      <p:ext uri="{BB962C8B-B14F-4D97-AF65-F5344CB8AC3E}">
        <p14:creationId xmlns:p14="http://schemas.microsoft.com/office/powerpoint/2010/main" val="30441992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4813140-0B73-B643-B6AA-A4CF2EB970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933629"/>
            <a:ext cx="3492500" cy="61722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7F6352B-3FF5-3343-9724-C401CA838C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/>
          <a:lstStyle/>
          <a:p>
            <a:r>
              <a:rPr lang="en-US" dirty="0"/>
              <a:t>Folder structure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168067C-38D2-6743-8B3A-6634841695BD}"/>
              </a:ext>
            </a:extLst>
          </p:cNvPr>
          <p:cNvSpPr/>
          <p:nvPr/>
        </p:nvSpPr>
        <p:spPr bwMode="auto">
          <a:xfrm>
            <a:off x="533400" y="4800600"/>
            <a:ext cx="2209800" cy="533400"/>
          </a:xfrm>
          <a:prstGeom prst="rect">
            <a:avLst/>
          </a:prstGeom>
          <a:noFill/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5758D7-0713-1B4C-929B-729DD1616320}"/>
              </a:ext>
            </a:extLst>
          </p:cNvPr>
          <p:cNvSpPr txBox="1"/>
          <p:nvPr/>
        </p:nvSpPr>
        <p:spPr>
          <a:xfrm>
            <a:off x="4320215" y="3181350"/>
            <a:ext cx="381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README in </a:t>
            </a:r>
            <a:r>
              <a:rPr lang="en-US" i="1" dirty="0"/>
              <a:t>every</a:t>
            </a:r>
            <a:r>
              <a:rPr lang="en-US" dirty="0"/>
              <a:t> folder</a:t>
            </a:r>
          </a:p>
        </p:txBody>
      </p:sp>
    </p:spTree>
    <p:extLst>
      <p:ext uri="{BB962C8B-B14F-4D97-AF65-F5344CB8AC3E}">
        <p14:creationId xmlns:p14="http://schemas.microsoft.com/office/powerpoint/2010/main" val="36754325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B22528D-323E-3246-A29A-35CCD11896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251" y="1066800"/>
            <a:ext cx="2514600" cy="49022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7F6352B-3FF5-3343-9724-C401CA838C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/>
          <a:lstStyle/>
          <a:p>
            <a:r>
              <a:rPr lang="en-US" dirty="0"/>
              <a:t>Other ideas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5758D7-0713-1B4C-929B-729DD1616320}"/>
              </a:ext>
            </a:extLst>
          </p:cNvPr>
          <p:cNvSpPr txBox="1"/>
          <p:nvPr/>
        </p:nvSpPr>
        <p:spPr>
          <a:xfrm>
            <a:off x="4867940" y="1342935"/>
            <a:ext cx="3810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Separate outputs (e.g. figures) from the code that generated them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6904C78-0A56-AD4E-B2F4-C4A1C2AB227E}"/>
              </a:ext>
            </a:extLst>
          </p:cNvPr>
          <p:cNvSpPr/>
          <p:nvPr/>
        </p:nvSpPr>
        <p:spPr bwMode="auto">
          <a:xfrm>
            <a:off x="304800" y="1447800"/>
            <a:ext cx="3505200" cy="990600"/>
          </a:xfrm>
          <a:prstGeom prst="rect">
            <a:avLst/>
          </a:prstGeom>
          <a:noFill/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82377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A763D74-6C9A-EF4A-A801-E089876757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433" y="846138"/>
            <a:ext cx="2795209" cy="562063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357F2C0-65D3-4D41-A642-3840AC2409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Filenames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230C7B-7103-5B41-BEC6-38B4DA509A13}"/>
              </a:ext>
            </a:extLst>
          </p:cNvPr>
          <p:cNvSpPr txBox="1"/>
          <p:nvPr/>
        </p:nvSpPr>
        <p:spPr>
          <a:xfrm>
            <a:off x="4572000" y="1676400"/>
            <a:ext cx="3810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Files and folders should use a consistent naming scheme that is easy for both humans and machines to read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BDAC808-C380-0641-804C-22B849D06998}"/>
              </a:ext>
            </a:extLst>
          </p:cNvPr>
          <p:cNvSpPr/>
          <p:nvPr/>
        </p:nvSpPr>
        <p:spPr bwMode="auto">
          <a:xfrm>
            <a:off x="304800" y="1656206"/>
            <a:ext cx="3505200" cy="2534794"/>
          </a:xfrm>
          <a:prstGeom prst="rect">
            <a:avLst/>
          </a:prstGeom>
          <a:noFill/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27996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12BFD-75D9-E04B-9386-C573F5B36A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RStudio projects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F21276-B08C-BE44-A01D-F88E708DD2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24001"/>
            <a:ext cx="8229600" cy="1600199"/>
          </a:xfrm>
        </p:spPr>
        <p:txBody>
          <a:bodyPr/>
          <a:lstStyle/>
          <a:p>
            <a:r>
              <a:rPr lang="en-US" dirty="0"/>
              <a:t>Projects let you separate and easily switch between different things that you might be working on.</a:t>
            </a:r>
          </a:p>
          <a:p>
            <a:endParaRPr lang="en-US" dirty="0"/>
          </a:p>
          <a:p>
            <a:pPr marL="0" indent="0" algn="ctr">
              <a:buNone/>
            </a:pPr>
            <a:r>
              <a:rPr lang="en-US" dirty="0"/>
              <a:t>[DEMO]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	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C00BCB5-3F8B-B242-A96F-37ACE576456E}"/>
              </a:ext>
            </a:extLst>
          </p:cNvPr>
          <p:cNvSpPr txBox="1">
            <a:spLocks/>
          </p:cNvSpPr>
          <p:nvPr/>
        </p:nvSpPr>
        <p:spPr bwMode="auto">
          <a:xfrm>
            <a:off x="685800" y="4648201"/>
            <a:ext cx="8229600" cy="16001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9pPr>
          </a:lstStyle>
          <a:p>
            <a:r>
              <a:rPr lang="en-US" kern="0" dirty="0"/>
              <a:t>Exercise: create a project for your </a:t>
            </a:r>
            <a:r>
              <a:rPr lang="en-US" kern="0" dirty="0" err="1"/>
              <a:t>summerschool</a:t>
            </a:r>
            <a:r>
              <a:rPr lang="en-US" kern="0" dirty="0"/>
              <a:t> repository</a:t>
            </a:r>
          </a:p>
          <a:p>
            <a:endParaRPr lang="en-US" kern="0" dirty="0"/>
          </a:p>
          <a:p>
            <a:pPr marL="0" indent="0" algn="ctr">
              <a:buFontTx/>
              <a:buNone/>
            </a:pPr>
            <a:endParaRPr lang="en-US" kern="0" dirty="0"/>
          </a:p>
          <a:p>
            <a:pPr marL="0" indent="0" algn="ctr">
              <a:buFontTx/>
              <a:buNone/>
            </a:pPr>
            <a:endParaRPr lang="en-US" kern="0" dirty="0"/>
          </a:p>
          <a:p>
            <a:pPr marL="0" indent="0" algn="ctr">
              <a:buFontTx/>
              <a:buNone/>
            </a:pPr>
            <a:r>
              <a:rPr lang="en-US" kern="0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4484400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12BFD-75D9-E04B-9386-C573F5B36A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/>
          <a:lstStyle/>
          <a:p>
            <a:r>
              <a:rPr lang="en-US" dirty="0"/>
              <a:t>Benefits of Projects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F21276-B08C-BE44-A01D-F88E708DD2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3001"/>
            <a:ext cx="8229600" cy="1600199"/>
          </a:xfrm>
        </p:spPr>
        <p:txBody>
          <a:bodyPr/>
          <a:lstStyle/>
          <a:p>
            <a:r>
              <a:rPr lang="en-US" dirty="0"/>
              <a:t>If you open a project by clicking on the .</a:t>
            </a:r>
            <a:r>
              <a:rPr lang="en-US" dirty="0" err="1"/>
              <a:t>Rproj</a:t>
            </a:r>
            <a:r>
              <a:rPr lang="en-US" dirty="0"/>
              <a:t> file, you’ll automatically be in the right directory</a:t>
            </a:r>
          </a:p>
          <a:p>
            <a:endParaRPr lang="en-US" dirty="0"/>
          </a:p>
          <a:p>
            <a:r>
              <a:rPr lang="en-US" dirty="0"/>
              <a:t>You can easily switch between projects using the menu in RStudio. </a:t>
            </a:r>
          </a:p>
          <a:p>
            <a:endParaRPr lang="en-US" dirty="0"/>
          </a:p>
          <a:p>
            <a:r>
              <a:rPr lang="en-US" dirty="0"/>
              <a:t>Projects help you specify paths using the </a:t>
            </a:r>
            <a:r>
              <a:rPr lang="en-US" dirty="0">
                <a:latin typeface="Courier" pitchFamily="2" charset="0"/>
              </a:rPr>
              <a:t>here</a:t>
            </a:r>
            <a:r>
              <a:rPr lang="en-US" dirty="0"/>
              <a:t> package	</a:t>
            </a:r>
          </a:p>
          <a:p>
            <a:endParaRPr lang="en-US" dirty="0"/>
          </a:p>
          <a:p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39021803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A58A938-E316-0741-A8D7-8C1D10C070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200"/>
            <a:ext cx="9144000" cy="2102201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6323C58-5D78-6642-87B6-3FEC5EFA79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51037"/>
            <a:ext cx="8229600" cy="1477963"/>
          </a:xfrm>
        </p:spPr>
        <p:txBody>
          <a:bodyPr/>
          <a:lstStyle/>
          <a:p>
            <a:pPr marL="0" indent="0">
              <a:buNone/>
            </a:pPr>
            <a:endParaRPr lang="en-US" sz="4000" dirty="0"/>
          </a:p>
          <a:p>
            <a:pPr lvl="1" algn="r"/>
            <a:r>
              <a:rPr lang="en-US" dirty="0"/>
              <a:t>Jenny Bryan          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FAAA0BD-F1A5-AA44-A5A5-203D80A5F2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876800"/>
            <a:ext cx="9144000" cy="128842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B099E03-AF4F-194E-A4C3-55569271FDF2}"/>
              </a:ext>
            </a:extLst>
          </p:cNvPr>
          <p:cNvSpPr txBox="1"/>
          <p:nvPr/>
        </p:nvSpPr>
        <p:spPr>
          <a:xfrm>
            <a:off x="2667000" y="3699295"/>
            <a:ext cx="437869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A better approach</a:t>
            </a:r>
          </a:p>
        </p:txBody>
      </p:sp>
    </p:spTree>
    <p:extLst>
      <p:ext uri="{BB962C8B-B14F-4D97-AF65-F5344CB8AC3E}">
        <p14:creationId xmlns:p14="http://schemas.microsoft.com/office/powerpoint/2010/main" val="2042038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12BFD-75D9-E04B-9386-C573F5B36A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R Markdown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F21276-B08C-BE44-A01D-F88E708DD2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914400"/>
            <a:ext cx="8839200" cy="5943600"/>
          </a:xfrm>
        </p:spPr>
        <p:txBody>
          <a:bodyPr/>
          <a:lstStyle/>
          <a:p>
            <a:r>
              <a:rPr lang="en-US" dirty="0"/>
              <a:t>R Markdown lets you make documents that </a:t>
            </a:r>
            <a:r>
              <a:rPr lang="en-US" dirty="0">
                <a:latin typeface="+mj-lt"/>
              </a:rPr>
              <a:t>combine text and code. </a:t>
            </a:r>
          </a:p>
          <a:p>
            <a:r>
              <a:rPr lang="en-US" dirty="0">
                <a:latin typeface="+mj-lt"/>
              </a:rPr>
              <a:t>Demo/Exercise:</a:t>
            </a:r>
          </a:p>
          <a:p>
            <a:pPr lvl="1"/>
            <a:r>
              <a:rPr lang="en-US" dirty="0">
                <a:latin typeface="+mj-lt"/>
              </a:rPr>
              <a:t>Switch to your </a:t>
            </a:r>
            <a:r>
              <a:rPr lang="en-US" dirty="0" err="1">
                <a:latin typeface="+mj-lt"/>
              </a:rPr>
              <a:t>summerschool</a:t>
            </a:r>
            <a:r>
              <a:rPr lang="en-US" dirty="0">
                <a:latin typeface="+mj-lt"/>
              </a:rPr>
              <a:t> project and create a new R Markdown document</a:t>
            </a:r>
          </a:p>
          <a:p>
            <a:pPr lvl="1"/>
            <a:r>
              <a:rPr lang="en-US" dirty="0">
                <a:latin typeface="+mj-lt"/>
              </a:rPr>
              <a:t>Knit the document to create an .html file</a:t>
            </a:r>
          </a:p>
          <a:p>
            <a:pPr lvl="1"/>
            <a:r>
              <a:rPr lang="en-US" dirty="0">
                <a:latin typeface="+mj-lt"/>
              </a:rPr>
              <a:t>Figure out the buttons at the top-right of a chunk</a:t>
            </a:r>
            <a:br>
              <a:rPr lang="en-US" dirty="0">
                <a:latin typeface="+mj-lt"/>
              </a:rPr>
            </a:br>
            <a:br>
              <a:rPr lang="en-US" dirty="0">
                <a:latin typeface="+mj-lt"/>
              </a:rPr>
            </a:br>
            <a:br>
              <a:rPr lang="en-US" dirty="0">
                <a:latin typeface="+mj-lt"/>
              </a:rPr>
            </a:br>
            <a:endParaRPr lang="en-US" dirty="0">
              <a:latin typeface="+mj-lt"/>
            </a:endParaRPr>
          </a:p>
          <a:p>
            <a:pPr lvl="1"/>
            <a:r>
              <a:rPr lang="en-US" dirty="0">
                <a:latin typeface="+mj-lt"/>
              </a:rPr>
              <a:t>Set </a:t>
            </a:r>
            <a:r>
              <a:rPr lang="en-US" dirty="0">
                <a:latin typeface="Courier" pitchFamily="2" charset="0"/>
              </a:rPr>
              <a:t>eval=FALSE </a:t>
            </a:r>
            <a:r>
              <a:rPr lang="en-US" dirty="0"/>
              <a:t>at the top of a chunk and see how that changes the .html produced by Knit </a:t>
            </a:r>
          </a:p>
          <a:p>
            <a:pPr lvl="1"/>
            <a:endParaRPr lang="en-US" dirty="0"/>
          </a:p>
          <a:p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	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C00BCB5-3F8B-B242-A96F-37ACE576456E}"/>
              </a:ext>
            </a:extLst>
          </p:cNvPr>
          <p:cNvSpPr txBox="1">
            <a:spLocks/>
          </p:cNvSpPr>
          <p:nvPr/>
        </p:nvSpPr>
        <p:spPr bwMode="auto">
          <a:xfrm>
            <a:off x="31898" y="2895600"/>
            <a:ext cx="8229600" cy="3809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9pPr>
          </a:lstStyle>
          <a:p>
            <a:pPr marL="0" indent="0" algn="ctr">
              <a:buFontTx/>
              <a:buNone/>
            </a:pPr>
            <a:endParaRPr lang="en-US" kern="0" dirty="0"/>
          </a:p>
          <a:p>
            <a:pPr marL="0" indent="0" algn="ctr">
              <a:buFontTx/>
              <a:buNone/>
            </a:pPr>
            <a:endParaRPr lang="en-US" kern="0" dirty="0"/>
          </a:p>
          <a:p>
            <a:pPr marL="0" indent="0" algn="ctr">
              <a:buFontTx/>
              <a:buNone/>
            </a:pPr>
            <a:r>
              <a:rPr lang="en-US" kern="0" dirty="0"/>
              <a:t>	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584BFA-DD75-8D4B-B36B-D3EC634D34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400" y="4656322"/>
            <a:ext cx="7061200" cy="121107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8D390BD-65DD-FA47-953C-E0C56A7D9384}"/>
              </a:ext>
            </a:extLst>
          </p:cNvPr>
          <p:cNvSpPr/>
          <p:nvPr/>
        </p:nvSpPr>
        <p:spPr bwMode="auto">
          <a:xfrm>
            <a:off x="7086600" y="4766561"/>
            <a:ext cx="685800" cy="381000"/>
          </a:xfrm>
          <a:prstGeom prst="rect">
            <a:avLst/>
          </a:prstGeom>
          <a:noFill/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79776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12BFD-75D9-E04B-9386-C573F5B36A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" y="152400"/>
            <a:ext cx="9067800" cy="1143000"/>
          </a:xfrm>
        </p:spPr>
        <p:txBody>
          <a:bodyPr/>
          <a:lstStyle/>
          <a:p>
            <a:r>
              <a:rPr lang="en-US" dirty="0"/>
              <a:t>What’s R Markdown useful for?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F21276-B08C-BE44-A01D-F88E708DD2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24001"/>
            <a:ext cx="8229600" cy="4190999"/>
          </a:xfrm>
        </p:spPr>
        <p:txBody>
          <a:bodyPr/>
          <a:lstStyle/>
          <a:p>
            <a:r>
              <a:rPr lang="en-US" dirty="0"/>
              <a:t>Preprocessing and analyzing data</a:t>
            </a:r>
          </a:p>
          <a:p>
            <a:endParaRPr lang="en-US" dirty="0"/>
          </a:p>
          <a:p>
            <a:r>
              <a:rPr lang="en-US" dirty="0"/>
              <a:t>Making runnable research notebooks</a:t>
            </a:r>
          </a:p>
          <a:p>
            <a:endParaRPr lang="en-US" dirty="0"/>
          </a:p>
          <a:p>
            <a:r>
              <a:rPr lang="en-US" dirty="0"/>
              <a:t>Making slides</a:t>
            </a:r>
          </a:p>
          <a:p>
            <a:endParaRPr lang="en-US" dirty="0"/>
          </a:p>
          <a:p>
            <a:r>
              <a:rPr lang="en-US" dirty="0"/>
              <a:t>Writing journal papers (using </a:t>
            </a:r>
            <a:r>
              <a:rPr lang="en-US" dirty="0" err="1">
                <a:latin typeface="Courier" pitchFamily="2" charset="0"/>
              </a:rPr>
              <a:t>papaja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…</a:t>
            </a:r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33332795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3C19E-F4CA-1247-AD5E-8F7AFD2ECB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3400" y="152400"/>
            <a:ext cx="4648200" cy="3048000"/>
          </a:xfrm>
        </p:spPr>
        <p:txBody>
          <a:bodyPr/>
          <a:lstStyle/>
          <a:p>
            <a:r>
              <a:rPr lang="en-US" dirty="0"/>
              <a:t>One of Danielle Navarro’s folders from 2009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3F2D39-F156-CC43-A8B3-D13725F5E7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76200"/>
            <a:ext cx="42321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1978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7425CA6-BB61-DE44-B899-ABE432A2EB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152400"/>
            <a:ext cx="4192709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148A6BF-0C84-D146-992C-242EA70D0A01}"/>
              </a:ext>
            </a:extLst>
          </p:cNvPr>
          <p:cNvSpPr txBox="1"/>
          <p:nvPr/>
        </p:nvSpPr>
        <p:spPr>
          <a:xfrm>
            <a:off x="4800600" y="1976735"/>
            <a:ext cx="35052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Multiple copies of files</a:t>
            </a:r>
          </a:p>
        </p:txBody>
      </p:sp>
    </p:spTree>
    <p:extLst>
      <p:ext uri="{BB962C8B-B14F-4D97-AF65-F5344CB8AC3E}">
        <p14:creationId xmlns:p14="http://schemas.microsoft.com/office/powerpoint/2010/main" val="2870117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7425CA6-BB61-DE44-B899-ABE432A2EB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152400"/>
            <a:ext cx="4192709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148A6BF-0C84-D146-992C-242EA70D0A01}"/>
              </a:ext>
            </a:extLst>
          </p:cNvPr>
          <p:cNvSpPr txBox="1"/>
          <p:nvPr/>
        </p:nvSpPr>
        <p:spPr>
          <a:xfrm>
            <a:off x="4875093" y="1865293"/>
            <a:ext cx="388790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White space in filenames is a bad idea</a:t>
            </a:r>
          </a:p>
        </p:txBody>
      </p:sp>
    </p:spTree>
    <p:extLst>
      <p:ext uri="{BB962C8B-B14F-4D97-AF65-F5344CB8AC3E}">
        <p14:creationId xmlns:p14="http://schemas.microsoft.com/office/powerpoint/2010/main" val="9877108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3FB1CCE-7C36-6B47-9D4E-0EDCD4502E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0"/>
            <a:ext cx="4065149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563E117-13B8-584D-A812-8485B37B6D0A}"/>
              </a:ext>
            </a:extLst>
          </p:cNvPr>
          <p:cNvSpPr txBox="1"/>
          <p:nvPr/>
        </p:nvSpPr>
        <p:spPr>
          <a:xfrm>
            <a:off x="4889239" y="5370493"/>
            <a:ext cx="388790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Slightly embarrassing filenames</a:t>
            </a:r>
          </a:p>
        </p:txBody>
      </p:sp>
    </p:spTree>
    <p:extLst>
      <p:ext uri="{BB962C8B-B14F-4D97-AF65-F5344CB8AC3E}">
        <p14:creationId xmlns:p14="http://schemas.microsoft.com/office/powerpoint/2010/main" val="31854367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2A1A260-EC7B-9446-907C-7CEED4F3E6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148152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6A45CFC-9C53-E649-B5D7-559C30F55717}"/>
              </a:ext>
            </a:extLst>
          </p:cNvPr>
          <p:cNvSpPr txBox="1"/>
          <p:nvPr/>
        </p:nvSpPr>
        <p:spPr>
          <a:xfrm>
            <a:off x="5027748" y="838200"/>
            <a:ext cx="388790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Inconsistent separator characters</a:t>
            </a:r>
          </a:p>
        </p:txBody>
      </p:sp>
    </p:spTree>
    <p:extLst>
      <p:ext uri="{BB962C8B-B14F-4D97-AF65-F5344CB8AC3E}">
        <p14:creationId xmlns:p14="http://schemas.microsoft.com/office/powerpoint/2010/main" val="5356436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5099E5-F2B0-5945-AF57-FE3A3D096E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42" y="-8860"/>
            <a:ext cx="4020207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8EF12B4-B0CA-2A4D-B1DB-FFC4AEBBF0DF}"/>
              </a:ext>
            </a:extLst>
          </p:cNvPr>
          <p:cNvSpPr txBox="1"/>
          <p:nvPr/>
        </p:nvSpPr>
        <p:spPr>
          <a:xfrm>
            <a:off x="5027748" y="838200"/>
            <a:ext cx="3887907" cy="86737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800" dirty="0"/>
              <a:t>Inconsistent naming scheme</a:t>
            </a:r>
          </a:p>
        </p:txBody>
      </p:sp>
    </p:spTree>
    <p:extLst>
      <p:ext uri="{BB962C8B-B14F-4D97-AF65-F5344CB8AC3E}">
        <p14:creationId xmlns:p14="http://schemas.microsoft.com/office/powerpoint/2010/main" val="2793223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BE62F3D-F2B1-8B40-8989-AE73E0201C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075493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A8E4EDF-6294-7741-A33C-E6683430CB28}"/>
              </a:ext>
            </a:extLst>
          </p:cNvPr>
          <p:cNvSpPr txBox="1"/>
          <p:nvPr/>
        </p:nvSpPr>
        <p:spPr>
          <a:xfrm>
            <a:off x="5027748" y="1636693"/>
            <a:ext cx="388790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Filenames that aren’t very helpful</a:t>
            </a:r>
          </a:p>
        </p:txBody>
      </p:sp>
    </p:spTree>
    <p:extLst>
      <p:ext uri="{BB962C8B-B14F-4D97-AF65-F5344CB8AC3E}">
        <p14:creationId xmlns:p14="http://schemas.microsoft.com/office/powerpoint/2010/main" val="2800768589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ＭＳ Ｐゴシック"/>
        <a:cs typeface="Arial"/>
      </a:majorFont>
      <a:minorFont>
        <a:latin typeface="Arial"/>
        <a:ea typeface="ＭＳ Ｐゴシック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ＭＳ Ｐゴシック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ＭＳ Ｐゴシック" charset="0"/>
            <a:cs typeface="Arial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3422</TotalTime>
  <Words>421</Words>
  <Application>Microsoft Macintosh PowerPoint</Application>
  <PresentationFormat>On-screen Show (4:3)</PresentationFormat>
  <Paragraphs>99</Paragraphs>
  <Slides>29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2" baseType="lpstr">
      <vt:lpstr>Arial</vt:lpstr>
      <vt:lpstr>Courier</vt:lpstr>
      <vt:lpstr>Default Design</vt:lpstr>
      <vt:lpstr>Project organisation</vt:lpstr>
      <vt:lpstr>Why workflow matters</vt:lpstr>
      <vt:lpstr>One of Danielle Navarro’s folders from 2009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Not just Dani!</vt:lpstr>
      <vt:lpstr>One of my folders from 2010</vt:lpstr>
      <vt:lpstr>PowerPoint Presentation</vt:lpstr>
      <vt:lpstr>newproject template</vt:lpstr>
      <vt:lpstr>Folder structure</vt:lpstr>
      <vt:lpstr>Folder structure</vt:lpstr>
      <vt:lpstr>Folder structure</vt:lpstr>
      <vt:lpstr>Folder structure</vt:lpstr>
      <vt:lpstr>Folder structure</vt:lpstr>
      <vt:lpstr>Folder structure</vt:lpstr>
      <vt:lpstr>Folder structure</vt:lpstr>
      <vt:lpstr>Folder structure</vt:lpstr>
      <vt:lpstr>Folder structure</vt:lpstr>
      <vt:lpstr>Other ideas</vt:lpstr>
      <vt:lpstr>Filenames</vt:lpstr>
      <vt:lpstr>RStudio projects</vt:lpstr>
      <vt:lpstr>Benefits of Projects</vt:lpstr>
      <vt:lpstr>PowerPoint Presentation</vt:lpstr>
      <vt:lpstr>R Markdown</vt:lpstr>
      <vt:lpstr>What’s R Markdown useful for?</vt:lpstr>
    </vt:vector>
  </TitlesOfParts>
  <Company> 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Bayesian methods in Cognitive Science</dc:title>
  <dc:creator>Charles Kemp</dc:creator>
  <cp:lastModifiedBy>Charles Kemp</cp:lastModifiedBy>
  <cp:revision>170</cp:revision>
  <dcterms:created xsi:type="dcterms:W3CDTF">2008-02-03T14:34:18Z</dcterms:created>
  <dcterms:modified xsi:type="dcterms:W3CDTF">2019-12-15T03:04:02Z</dcterms:modified>
</cp:coreProperties>
</file>